
<file path=[Content_Types].xml><?xml version="1.0" encoding="utf-8"?>
<Types xmlns="http://schemas.openxmlformats.org/package/2006/content-types">
  <Override PartName="/_rels/.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92480" y="1768320"/>
            <a:ext cx="5494320" cy="4383720"/>
          </a:xfrm>
          <a:prstGeom prst="rect">
            <a:avLst/>
          </a:prstGeom>
          <a:ln>
            <a:noFill/>
          </a:ln>
        </p:spPr>
      </p:pic>
      <p:pic>
        <p:nvPicPr>
          <p:cNvPr id="35" name="" descr=""/>
          <p:cNvPicPr/>
          <p:nvPr/>
        </p:nvPicPr>
        <p:blipFill>
          <a:blip r:embed="rId3"/>
          <a:stretch/>
        </p:blipFill>
        <p:spPr>
          <a:xfrm>
            <a:off x="2292480" y="1768320"/>
            <a:ext cx="5494320" cy="4383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8680"/>
            <a:ext cx="9071640" cy="4383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0920" cy="5848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268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1640" cy="43837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864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868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864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92480" y="1768320"/>
            <a:ext cx="5494320" cy="4383720"/>
          </a:xfrm>
          <a:prstGeom prst="rect">
            <a:avLst/>
          </a:prstGeom>
          <a:ln>
            <a:noFill/>
          </a:ln>
        </p:spPr>
      </p:pic>
      <p:pic>
        <p:nvPicPr>
          <p:cNvPr id="71" name="" descr=""/>
          <p:cNvPicPr/>
          <p:nvPr/>
        </p:nvPicPr>
        <p:blipFill>
          <a:blip r:embed="rId3"/>
          <a:stretch/>
        </p:blipFill>
        <p:spPr>
          <a:xfrm>
            <a:off x="2292480" y="1768320"/>
            <a:ext cx="5494320" cy="4383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0920" cy="58485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0920" cy="1261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1640" cy="2090880"/>
          </a:xfrm>
          <a:prstGeom prst="rect">
            <a:avLst/>
          </a:prstGeom>
        </p:spPr>
        <p:txBody>
          <a:bodyPr lIns="0" rIns="0" tIns="0" bIns="0">
            <a:normAutofit/>
          </a:bodyPr>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0920" cy="1261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504000" y="301320"/>
            <a:ext cx="9070920" cy="1261440"/>
          </a:xfrm>
          <a:prstGeom prst="rect">
            <a:avLst/>
          </a:prstGeom>
          <a:noFill/>
          <a:ln>
            <a:noFill/>
          </a:ln>
        </p:spPr>
        <p:style>
          <a:lnRef idx="0"/>
          <a:fillRef idx="0"/>
          <a:effectRef idx="0"/>
          <a:fontRef idx="minor"/>
        </p:style>
      </p:sp>
      <p:sp>
        <p:nvSpPr>
          <p:cNvPr id="73"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000000"/>
                </a:solidFill>
                <a:uFill>
                  <a:solidFill>
                    <a:srgbClr val="ffffff"/>
                  </a:solidFill>
                </a:uFill>
                <a:latin typeface="Arial"/>
                <a:ea typeface="DejaVu Sans"/>
              </a:rPr>
              <a:t>The Brain</a:t>
            </a:r>
            <a:endParaRPr b="0" lang="en-US" sz="3200" spc="-1" strike="noStrike">
              <a:solidFill>
                <a:srgbClr val="000000"/>
              </a:solidFill>
              <a:uFill>
                <a:solidFill>
                  <a:srgbClr val="ffffff"/>
                </a:solidFill>
              </a:uFill>
              <a:latin typeface="Arial"/>
            </a:endParaRPr>
          </a:p>
          <a:p>
            <a:pPr algn="ctr">
              <a:lnSpc>
                <a:spcPct val="100000"/>
              </a:lnSpc>
            </a:pPr>
            <a:r>
              <a:rPr b="0" lang="en-US" sz="3200" spc="-1" strike="noStrike">
                <a:solidFill>
                  <a:srgbClr val="000000"/>
                </a:solidFill>
                <a:uFill>
                  <a:solidFill>
                    <a:srgbClr val="ffffff"/>
                  </a:solidFill>
                </a:uFill>
                <a:latin typeface="Arial"/>
                <a:ea typeface="DejaVu Sans"/>
              </a:rPr>
              <a:t> </a:t>
            </a:r>
            <a:endParaRPr b="0" lang="en-US" sz="3200" spc="-1" strike="noStrike">
              <a:solidFill>
                <a:srgbClr val="000000"/>
              </a:solidFill>
              <a:uFill>
                <a:solidFill>
                  <a:srgbClr val="ffffff"/>
                </a:solidFill>
              </a:uFill>
              <a:latin typeface="Arial"/>
            </a:endParaRPr>
          </a:p>
          <a:p>
            <a:pPr algn="ctr">
              <a:lnSpc>
                <a:spcPct val="100000"/>
              </a:lnSpc>
            </a:pPr>
            <a:r>
              <a:rPr b="0" lang="en-US" sz="3200" spc="-1" strike="noStrike">
                <a:solidFill>
                  <a:srgbClr val="000000"/>
                </a:solidFill>
                <a:uFill>
                  <a:solidFill>
                    <a:srgbClr val="ffffff"/>
                  </a:solidFill>
                </a:uFill>
                <a:latin typeface="Arial"/>
                <a:ea typeface="DejaVu Sans"/>
              </a:rPr>
              <a:t>Views from the top and the bottom</a:t>
            </a:r>
            <a:endParaRPr b="0" lang="en-US" sz="3200" spc="-1" strike="noStrike">
              <a:solidFill>
                <a:srgbClr val="000000"/>
              </a:solidFill>
              <a:uFill>
                <a:solidFill>
                  <a:srgbClr val="ffffff"/>
                </a:solidFill>
              </a:uFill>
              <a:latin typeface="Arial"/>
            </a:endParaRPr>
          </a:p>
          <a:p>
            <a:pPr algn="ctr">
              <a:lnSpc>
                <a:spcPct val="100000"/>
              </a:lnSpc>
            </a:pPr>
            <a:endParaRPr b="0" lang="en-US" sz="3200" spc="-1" strike="noStrike">
              <a:solidFill>
                <a:srgbClr val="000000"/>
              </a:solidFill>
              <a:uFill>
                <a:solidFill>
                  <a:srgbClr val="ffffff"/>
                </a:solidFill>
              </a:uFill>
              <a:latin typeface="Arial"/>
            </a:endParaRPr>
          </a:p>
          <a:p>
            <a:pPr algn="ctr">
              <a:lnSpc>
                <a:spcPct val="100000"/>
              </a:lnSpc>
            </a:pPr>
            <a:r>
              <a:rPr b="0" lang="en-US" sz="3200" spc="-1" strike="noStrike">
                <a:solidFill>
                  <a:srgbClr val="000000"/>
                </a:solidFill>
                <a:uFill>
                  <a:solidFill>
                    <a:srgbClr val="ffffff"/>
                  </a:solidFill>
                </a:uFill>
                <a:latin typeface="Arial"/>
                <a:ea typeface="DejaVu Sans"/>
              </a:rPr>
              <a:t>Learning and Memory</a:t>
            </a:r>
            <a:endParaRPr b="0" lang="en-US" sz="3200" spc="-1" strike="noStrike">
              <a:solidFill>
                <a:srgbClr val="000000"/>
              </a:solidFill>
              <a:uFill>
                <a:solidFill>
                  <a:srgbClr val="ffffff"/>
                </a:solidFill>
              </a:uFill>
              <a:latin typeface="Arial"/>
            </a:endParaRPr>
          </a:p>
          <a:p>
            <a:pPr algn="ctr">
              <a:lnSpc>
                <a:spcPct val="100000"/>
              </a:lnSpc>
            </a:pPr>
            <a:endParaRPr b="0" lang="en-US" sz="3200" spc="-1" strike="noStrike">
              <a:solidFill>
                <a:srgbClr val="000000"/>
              </a:solidFill>
              <a:uFill>
                <a:solidFill>
                  <a:srgbClr val="ffffff"/>
                </a:solidFill>
              </a:uFill>
              <a:latin typeface="Arial"/>
            </a:endParaRPr>
          </a:p>
          <a:p>
            <a:pPr algn="ctr">
              <a:lnSpc>
                <a:spcPct val="100000"/>
              </a:lnSpc>
            </a:pP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uFill>
                  <a:solidFill>
                    <a:srgbClr val="ffffff"/>
                  </a:solidFill>
                </a:uFill>
                <a:latin typeface="Arial"/>
                <a:ea typeface="DejaVu Sans"/>
              </a:rPr>
              <a:t>Error Signal in Consolidation</a:t>
            </a:r>
            <a:endParaRPr b="0" lang="en-US" sz="4400" spc="-1" strike="noStrike">
              <a:solidFill>
                <a:srgbClr val="000000"/>
              </a:solidFill>
              <a:uFill>
                <a:solidFill>
                  <a:srgbClr val="ffffff"/>
                </a:solidFill>
              </a:uFill>
              <a:latin typeface="Arial"/>
            </a:endParaRPr>
          </a:p>
        </p:txBody>
      </p:sp>
      <p:pic>
        <p:nvPicPr>
          <p:cNvPr id="94" name="" descr=""/>
          <p:cNvPicPr/>
          <p:nvPr/>
        </p:nvPicPr>
        <p:blipFill>
          <a:blip r:embed="rId1"/>
          <a:stretch/>
        </p:blipFill>
        <p:spPr>
          <a:xfrm>
            <a:off x="548640" y="1920240"/>
            <a:ext cx="8532000" cy="4383720"/>
          </a:xfrm>
          <a:prstGeom prst="rect">
            <a:avLst/>
          </a:prstGeom>
          <a:ln>
            <a:noFill/>
          </a:ln>
        </p:spPr>
      </p:pic>
      <p:sp>
        <p:nvSpPr>
          <p:cNvPr id="95" name="CustomShape 2"/>
          <p:cNvSpPr/>
          <p:nvPr/>
        </p:nvSpPr>
        <p:spPr>
          <a:xfrm>
            <a:off x="822960" y="6858000"/>
            <a:ext cx="7954560" cy="489240"/>
          </a:xfrm>
          <a:prstGeom prst="rect">
            <a:avLst/>
          </a:prstGeom>
          <a:noFill/>
          <a:ln>
            <a:noFill/>
          </a:ln>
        </p:spPr>
        <p:style>
          <a:lnRef idx="0"/>
          <a:fillRef idx="0"/>
          <a:effectRef idx="0"/>
          <a:fontRef idx="minor"/>
        </p:style>
        <p:txBody>
          <a:bodyPr lIns="90000" rIns="90000" tIns="45000" bIns="45000"/>
          <a:p>
            <a:r>
              <a:rPr b="0" lang="en-US" sz="1400" spc="-1" strike="noStrike">
                <a:solidFill>
                  <a:srgbClr val="000000"/>
                </a:solidFill>
                <a:uFill>
                  <a:solidFill>
                    <a:srgbClr val="ffffff"/>
                  </a:solidFill>
                </a:uFill>
                <a:latin typeface="Arial"/>
                <a:ea typeface="DejaVu Sans"/>
              </a:rPr>
              <a:t>From Kurby, C.A., and Zacks, J.M. (2008). Segmentation in the perception and</a:t>
            </a:r>
            <a:endParaRPr b="0" lang="en-US" sz="1400" spc="-1" strike="noStrike">
              <a:solidFill>
                <a:srgbClr val="000000"/>
              </a:solidFill>
              <a:uFill>
                <a:solidFill>
                  <a:srgbClr val="ffffff"/>
                </a:solidFill>
              </a:uFill>
              <a:latin typeface="Arial"/>
            </a:endParaRPr>
          </a:p>
          <a:p>
            <a:r>
              <a:rPr b="0" lang="en-US" sz="1400" spc="-1" strike="noStrike">
                <a:solidFill>
                  <a:srgbClr val="000000"/>
                </a:solidFill>
                <a:uFill>
                  <a:solidFill>
                    <a:srgbClr val="ffffff"/>
                  </a:solidFill>
                </a:uFill>
                <a:latin typeface="Arial"/>
                <a:ea typeface="DejaVu Sans"/>
              </a:rPr>
              <a:t>memory of events. Trends Cogn. Sci. 12, 72–79</a:t>
            </a:r>
            <a:endParaRPr b="0" lang="en-US" sz="14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0000"/>
                </a:solidFill>
                <a:uFill>
                  <a:solidFill>
                    <a:srgbClr val="ffffff"/>
                  </a:solidFill>
                </a:uFill>
                <a:latin typeface="Arial"/>
                <a:ea typeface="DejaVu Sans"/>
              </a:rPr>
              <a:t>Hippocampus and Associate Areas in Memory Consolidation</a:t>
            </a:r>
            <a:endParaRPr b="0" lang="en-US" sz="3600" spc="-1" strike="noStrike">
              <a:solidFill>
                <a:srgbClr val="000000"/>
              </a:solidFill>
              <a:uFill>
                <a:solidFill>
                  <a:srgbClr val="ffffff"/>
                </a:solidFill>
              </a:uFill>
              <a:latin typeface="Arial"/>
            </a:endParaRPr>
          </a:p>
        </p:txBody>
      </p:sp>
      <p:sp>
        <p:nvSpPr>
          <p:cNvPr id="97"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ea typeface="DejaVu Sans"/>
              </a:rPr>
              <a:t>A large number of human neuroimaging studies find that the hippocampus is involved in the binding of separate episodic elements into cohesive units.</a:t>
            </a:r>
            <a:endParaRPr b="0" lang="en-US" sz="2800" spc="-1" strike="noStrike">
              <a:solidFill>
                <a:srgbClr val="000000"/>
              </a:solidFill>
              <a:uFill>
                <a:solidFill>
                  <a:srgbClr val="ffffff"/>
                </a:solidFill>
              </a:uFill>
              <a:latin typeface="Arial"/>
            </a:endParaRPr>
          </a:p>
          <a:p>
            <a:pPr>
              <a:lnSpc>
                <a:spcPct val="100000"/>
              </a:lnSpc>
              <a:spcBef>
                <a:spcPts val="1417"/>
              </a:spcBef>
            </a:pPr>
            <a:endParaRPr b="0" lang="en-US" sz="2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ea typeface="DejaVu Sans"/>
              </a:rPr>
              <a:t>In rodents, at the offset of a learning trial, the hippocampus showed rapid forward and reverse replay of the firing sequence that occurred during the trial to promote binding of episodic sequences.</a:t>
            </a:r>
            <a:endParaRPr b="0" lang="en-US" sz="2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uFill>
                  <a:solidFill>
                    <a:srgbClr val="ffffff"/>
                  </a:solidFill>
                </a:uFill>
                <a:latin typeface="Arial"/>
                <a:ea typeface="DejaVu Sans"/>
              </a:rPr>
              <a:t>Human Studies</a:t>
            </a:r>
            <a:endParaRPr b="0" lang="en-US" sz="4400" spc="-1" strike="noStrike">
              <a:solidFill>
                <a:srgbClr val="000000"/>
              </a:solidFill>
              <a:uFill>
                <a:solidFill>
                  <a:srgbClr val="ffffff"/>
                </a:solidFill>
              </a:uFill>
              <a:latin typeface="Arial"/>
            </a:endParaRPr>
          </a:p>
        </p:txBody>
      </p:sp>
      <p:sp>
        <p:nvSpPr>
          <p:cNvPr id="99"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Nonetheless, even in the absence of human cellular data, the available fMRI results suggest that the offset-locked hippocampal response may underlie episodic binding, potentially triggered by the occurrence of an event boundary.</a:t>
            </a:r>
            <a:endParaRPr b="0" lang="en-US" sz="26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cc9900"/>
                </a:solidFill>
                <a:uFill>
                  <a:solidFill>
                    <a:srgbClr val="ffffff"/>
                  </a:solidFill>
                </a:uFill>
                <a:latin typeface="Arial"/>
                <a:ea typeface="DejaVu Sans"/>
              </a:rPr>
              <a:t>Segmentation of Events</a:t>
            </a:r>
            <a:endParaRPr b="0" lang="en-US" sz="4400" spc="-1" strike="noStrike">
              <a:solidFill>
                <a:srgbClr val="000000"/>
              </a:solidFill>
              <a:uFill>
                <a:solidFill>
                  <a:srgbClr val="ffffff"/>
                </a:solidFill>
              </a:uFill>
              <a:latin typeface="Arial"/>
            </a:endParaRPr>
          </a:p>
        </p:txBody>
      </p:sp>
      <p:sp>
        <p:nvSpPr>
          <p:cNvPr id="101"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Imagine walking with a friend to a coffee shop. If asked to describe this activity in more detail you might list a few of the events that make it up. The events listed could be broken up by changes in the physical features of the activity, such as location: ‘We started out by going down to the laboratory. We grabbed our coats and put them on.</a:t>
            </a:r>
            <a:endParaRPr b="0" lang="en-US" sz="3200" spc="-1" strike="noStrike">
              <a:solidFill>
                <a:srgbClr val="000000"/>
              </a:solidFill>
              <a:uFill>
                <a:solidFill>
                  <a:srgbClr val="ffffff"/>
                </a:solidFill>
              </a:uFill>
              <a:latin typeface="Arial"/>
            </a:endParaRPr>
          </a:p>
          <a:p>
            <a:pPr>
              <a:lnSpc>
                <a:spcPct val="100000"/>
              </a:lnSpc>
              <a:spcBef>
                <a:spcPts val="1417"/>
              </a:spcBef>
            </a:pPr>
            <a:endParaRPr b="0" lang="en-US" sz="3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Then we walked out of the building to the corner by the subway station. . .’ Or, they could be broken up by changes in conceptual features, such as your goals: ‘We started our walk talking about how much construction is going on. When the topic turned to the new building with the coffee shop we decided to head over there to give it a try. . .’</a:t>
            </a:r>
            <a:endParaRPr b="0" lang="en-US" sz="3200" spc="-1" strike="noStrike">
              <a:solidFill>
                <a:srgbClr val="000000"/>
              </a:solidFill>
              <a:uFill>
                <a:solidFill>
                  <a:srgbClr val="ffffff"/>
                </a:solidFill>
              </a:uFill>
              <a:latin typeface="Arial"/>
            </a:endParaRPr>
          </a:p>
        </p:txBody>
      </p:sp>
      <p:sp>
        <p:nvSpPr>
          <p:cNvPr id="102" name="CustomShape 3"/>
          <p:cNvSpPr/>
          <p:nvPr/>
        </p:nvSpPr>
        <p:spPr>
          <a:xfrm>
            <a:off x="1005840" y="6400800"/>
            <a:ext cx="8046000" cy="689040"/>
          </a:xfrm>
          <a:prstGeom prst="rect">
            <a:avLst/>
          </a:prstGeom>
          <a:noFill/>
          <a:ln>
            <a:noFill/>
          </a:ln>
        </p:spPr>
        <p:style>
          <a:lnRef idx="0"/>
          <a:fillRef idx="0"/>
          <a:effectRef idx="0"/>
          <a:fontRef idx="minor"/>
        </p:style>
        <p:txBody>
          <a:bodyPr lIns="90000" rIns="90000" tIns="45000" bIns="45000"/>
          <a:p>
            <a:r>
              <a:rPr b="0" lang="en-US" sz="1400" spc="-1" strike="noStrike">
                <a:solidFill>
                  <a:srgbClr val="000000"/>
                </a:solidFill>
                <a:uFill>
                  <a:solidFill>
                    <a:srgbClr val="ffffff"/>
                  </a:solidFill>
                </a:uFill>
                <a:latin typeface="Arial"/>
                <a:ea typeface="DejaVu Sans"/>
              </a:rPr>
              <a:t>Dudai, Y., and Eisenberg, M. (2004). Rites of passage of the engram: reconso-</a:t>
            </a:r>
            <a:endParaRPr b="0" lang="en-US" sz="1400" spc="-1" strike="noStrike">
              <a:solidFill>
                <a:srgbClr val="000000"/>
              </a:solidFill>
              <a:uFill>
                <a:solidFill>
                  <a:srgbClr val="ffffff"/>
                </a:solidFill>
              </a:uFill>
              <a:latin typeface="Arial"/>
            </a:endParaRPr>
          </a:p>
          <a:p>
            <a:r>
              <a:rPr b="0" lang="en-US" sz="1400" spc="-1" strike="noStrike">
                <a:solidFill>
                  <a:srgbClr val="000000"/>
                </a:solidFill>
                <a:uFill>
                  <a:solidFill>
                    <a:srgbClr val="ffffff"/>
                  </a:solidFill>
                </a:uFill>
                <a:latin typeface="Arial"/>
                <a:ea typeface="DejaVu Sans"/>
              </a:rPr>
              <a:t>lidation and the lingering consolidation hypothesis. Neuron 44, 93–100.</a:t>
            </a:r>
            <a:endParaRPr b="0" lang="en-US" sz="1400" spc="-1" strike="noStrike">
              <a:solidFill>
                <a:srgbClr val="000000"/>
              </a:solidFill>
              <a:uFill>
                <a:solidFill>
                  <a:srgbClr val="ffffff"/>
                </a:solidFill>
              </a:uFill>
              <a:latin typeface="Arial"/>
            </a:endParaRPr>
          </a:p>
          <a:p>
            <a:r>
              <a:rPr b="0" lang="en-US" sz="1400" spc="-1" strike="noStrike">
                <a:solidFill>
                  <a:srgbClr val="000000"/>
                </a:solidFill>
                <a:uFill>
                  <a:solidFill>
                    <a:srgbClr val="ffffff"/>
                  </a:solidFill>
                </a:uFill>
                <a:latin typeface="Arial"/>
                <a:ea typeface="DejaVu Sans"/>
              </a:rPr>
              <a:t>Zacks, J.M. et al.(2007) Event perception: A mind/brain perspective. Psychol. Bull. 133, 273–293</a:t>
            </a:r>
            <a:endParaRPr b="0" lang="en-US" sz="14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504000" y="301320"/>
            <a:ext cx="9070920" cy="1261440"/>
          </a:xfrm>
          <a:prstGeom prst="rect">
            <a:avLst/>
          </a:prstGeom>
          <a:noFill/>
          <a:ln>
            <a:noFill/>
          </a:ln>
        </p:spPr>
        <p:style>
          <a:lnRef idx="0"/>
          <a:fillRef idx="0"/>
          <a:effectRef idx="0"/>
          <a:fontRef idx="minor"/>
        </p:style>
      </p:sp>
      <p:sp>
        <p:nvSpPr>
          <p:cNvPr id="104" name="CustomShape 2"/>
          <p:cNvSpPr/>
          <p:nvPr/>
        </p:nvSpPr>
        <p:spPr>
          <a:xfrm>
            <a:off x="548640" y="493776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A hallmark of consolidation is the transient susceptibility of the memory to amnesic agents, including retroactively interfering stimuli </a:t>
            </a:r>
            <a:endParaRPr b="0" lang="en-US" sz="2600" spc="-1" strike="noStrike">
              <a:solidFill>
                <a:srgbClr val="000000"/>
              </a:solidFill>
              <a:uFill>
                <a:solidFill>
                  <a:srgbClr val="ffffff"/>
                </a:solidFill>
              </a:uFill>
              <a:latin typeface="Arial"/>
            </a:endParaRPr>
          </a:p>
        </p:txBody>
      </p:sp>
      <p:pic>
        <p:nvPicPr>
          <p:cNvPr id="105" name="" descr=""/>
          <p:cNvPicPr/>
          <p:nvPr/>
        </p:nvPicPr>
        <p:blipFill>
          <a:blip r:embed="rId1"/>
          <a:stretch/>
        </p:blipFill>
        <p:spPr>
          <a:xfrm>
            <a:off x="883800" y="621720"/>
            <a:ext cx="8168040" cy="2760840"/>
          </a:xfrm>
          <a:prstGeom prst="rect">
            <a:avLst/>
          </a:prstGeom>
          <a:ln>
            <a:noFill/>
          </a:ln>
        </p:spPr>
      </p:pic>
      <p:sp>
        <p:nvSpPr>
          <p:cNvPr id="106" name="CustomShape 3"/>
          <p:cNvSpPr/>
          <p:nvPr/>
        </p:nvSpPr>
        <p:spPr>
          <a:xfrm>
            <a:off x="1005840" y="6766560"/>
            <a:ext cx="768024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Lee et al. Trends Cogn Sci. 2017 Jul; 21(7): 531–545. </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cc00"/>
                </a:solidFill>
                <a:uFill>
                  <a:solidFill>
                    <a:srgbClr val="ffffff"/>
                  </a:solidFill>
                </a:uFill>
                <a:latin typeface="Arial"/>
                <a:ea typeface="DejaVu Sans"/>
              </a:rPr>
              <a:t>The Next Stage:</a:t>
            </a:r>
            <a:br/>
            <a:r>
              <a:rPr b="0" lang="en-US" sz="3600" spc="-1" strike="noStrike">
                <a:solidFill>
                  <a:srgbClr val="00cc00"/>
                </a:solidFill>
                <a:uFill>
                  <a:solidFill>
                    <a:srgbClr val="ffffff"/>
                  </a:solidFill>
                </a:uFill>
                <a:latin typeface="Arial"/>
                <a:ea typeface="DejaVu Sans"/>
              </a:rPr>
              <a:t>Consolidation in minutes and hours</a:t>
            </a:r>
            <a:endParaRPr b="0" lang="en-US" sz="3600" spc="-1" strike="noStrike">
              <a:solidFill>
                <a:srgbClr val="000000"/>
              </a:solidFill>
              <a:uFill>
                <a:solidFill>
                  <a:srgbClr val="ffffff"/>
                </a:solidFill>
              </a:uFill>
              <a:latin typeface="Arial"/>
            </a:endParaRPr>
          </a:p>
        </p:txBody>
      </p:sp>
      <p:sp>
        <p:nvSpPr>
          <p:cNvPr id="108"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In both animal and human experiments, it has been shown that within minutes after encoding, specific neocortical regions are engaged in processing. These activations predict or are obligatory for memory consolidation.</a:t>
            </a:r>
            <a:endParaRPr b="0" lang="en-US" sz="26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cc00"/>
                </a:solidFill>
                <a:uFill>
                  <a:solidFill>
                    <a:srgbClr val="ffffff"/>
                  </a:solidFill>
                </a:uFill>
                <a:latin typeface="Arial"/>
                <a:ea typeface="DejaVu Sans"/>
              </a:rPr>
              <a:t>How About Hours to Days</a:t>
            </a:r>
            <a:endParaRPr b="0" lang="en-US" sz="3600" spc="-1" strike="noStrike">
              <a:solidFill>
                <a:srgbClr val="000000"/>
              </a:solidFill>
              <a:uFill>
                <a:solidFill>
                  <a:srgbClr val="ffffff"/>
                </a:solidFill>
              </a:uFill>
              <a:latin typeface="Arial"/>
            </a:endParaRPr>
          </a:p>
        </p:txBody>
      </p:sp>
      <p:sp>
        <p:nvSpPr>
          <p:cNvPr id="110"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The process of memory consolidation over longer time scales is bound to involve sleep.</a:t>
            </a:r>
            <a:endParaRPr b="0" lang="en-US" sz="26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In recent years, our understanding of the processes and mechanisms of consolidation in  was advanced by studies of the role of sleep in memory</a:t>
            </a:r>
            <a:endParaRPr b="0" lang="en-US" sz="26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The replay of memories during sleep involve SWS, slow-wave  sleep.</a:t>
            </a:r>
            <a:endParaRPr b="0" lang="en-US" sz="26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99ff33"/>
                </a:solidFill>
                <a:uFill>
                  <a:solidFill>
                    <a:srgbClr val="ffffff"/>
                  </a:solidFill>
                </a:uFill>
                <a:latin typeface="Arial"/>
                <a:ea typeface="DejaVu Sans"/>
              </a:rPr>
              <a:t>Location of Activation during Sleep</a:t>
            </a:r>
            <a:endParaRPr b="0" lang="en-US" sz="3600" spc="-1" strike="noStrike">
              <a:solidFill>
                <a:srgbClr val="000000"/>
              </a:solidFill>
              <a:uFill>
                <a:solidFill>
                  <a:srgbClr val="ffffff"/>
                </a:solidFill>
              </a:uFill>
              <a:latin typeface="Arial"/>
            </a:endParaRPr>
          </a:p>
        </p:txBody>
      </p:sp>
      <p:sp>
        <p:nvSpPr>
          <p:cNvPr id="112"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The reactivation of neuronal ensembles is not restricted to the hippocampus, but spreads beyond extra-hippocampal areas to the striatum and neocortex.</a:t>
            </a:r>
            <a:endParaRPr b="0" lang="en-US" sz="2600" spc="-1" strike="noStrike">
              <a:solidFill>
                <a:srgbClr val="000000"/>
              </a:solidFill>
              <a:uFill>
                <a:solidFill>
                  <a:srgbClr val="ffffff"/>
                </a:solidFill>
              </a:uFill>
              <a:latin typeface="Arial"/>
            </a:endParaRPr>
          </a:p>
          <a:p>
            <a:pPr>
              <a:lnSpc>
                <a:spcPct val="100000"/>
              </a:lnSpc>
              <a:spcBef>
                <a:spcPts val="1417"/>
              </a:spcBef>
            </a:pPr>
            <a:endParaRPr b="0" lang="en-US" sz="2600" spc="-1" strike="noStrike">
              <a:solidFill>
                <a:srgbClr val="000000"/>
              </a:solidFill>
              <a:uFill>
                <a:solidFill>
                  <a:srgbClr val="ffffff"/>
                </a:solidFill>
              </a:uFill>
              <a:latin typeface="Arial"/>
            </a:endParaRPr>
          </a:p>
          <a:p>
            <a:pPr>
              <a:lnSpc>
                <a:spcPct val="100000"/>
              </a:lnSpc>
              <a:spcBef>
                <a:spcPts val="1417"/>
              </a:spcBef>
            </a:pPr>
            <a:endParaRPr b="0" lang="en-US" sz="2600" spc="-1" strike="noStrike">
              <a:solidFill>
                <a:srgbClr val="000000"/>
              </a:solidFill>
              <a:uFill>
                <a:solidFill>
                  <a:srgbClr val="ffffff"/>
                </a:solidFill>
              </a:uFill>
              <a:latin typeface="Arial"/>
            </a:endParaRPr>
          </a:p>
          <a:p>
            <a:pPr>
              <a:lnSpc>
                <a:spcPct val="100000"/>
              </a:lnSpc>
              <a:spcBef>
                <a:spcPts val="1417"/>
              </a:spcBef>
            </a:pPr>
            <a:endParaRPr b="0" lang="en-US" sz="26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ff66ff"/>
                </a:solidFill>
                <a:uFill>
                  <a:solidFill>
                    <a:srgbClr val="ffffff"/>
                  </a:solidFill>
                </a:uFill>
                <a:latin typeface="Arial"/>
                <a:ea typeface="DejaVu Sans"/>
              </a:rPr>
              <a:t>Communication Between These Areas Involves Coherence</a:t>
            </a:r>
            <a:endParaRPr b="0" lang="en-US" sz="3600" spc="-1" strike="noStrike">
              <a:solidFill>
                <a:srgbClr val="000000"/>
              </a:solidFill>
              <a:uFill>
                <a:solidFill>
                  <a:srgbClr val="ffffff"/>
                </a:solidFill>
              </a:uFill>
              <a:latin typeface="Arial"/>
            </a:endParaRPr>
          </a:p>
        </p:txBody>
      </p:sp>
      <p:sp>
        <p:nvSpPr>
          <p:cNvPr id="114" name="CustomShape 2"/>
          <p:cNvSpPr/>
          <p:nvPr/>
        </p:nvSpPr>
        <p:spPr>
          <a:xfrm>
            <a:off x="504000" y="1769040"/>
            <a:ext cx="9070920" cy="4383720"/>
          </a:xfrm>
          <a:prstGeom prst="rect">
            <a:avLst/>
          </a:prstGeom>
          <a:noFill/>
          <a:ln>
            <a:noFill/>
          </a:ln>
        </p:spPr>
        <p:style>
          <a:lnRef idx="0"/>
          <a:fillRef idx="0"/>
          <a:effectRef idx="0"/>
          <a:fontRef idx="minor"/>
        </p:style>
      </p:sp>
      <p:pic>
        <p:nvPicPr>
          <p:cNvPr id="115" name="" descr=""/>
          <p:cNvPicPr/>
          <p:nvPr/>
        </p:nvPicPr>
        <p:blipFill>
          <a:blip r:embed="rId1"/>
          <a:stretch/>
        </p:blipFill>
        <p:spPr>
          <a:xfrm>
            <a:off x="1737360" y="2377440"/>
            <a:ext cx="6314040" cy="322776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cc66ff"/>
                </a:solidFill>
                <a:uFill>
                  <a:solidFill>
                    <a:srgbClr val="ffffff"/>
                  </a:solidFill>
                </a:uFill>
                <a:latin typeface="Arial"/>
                <a:ea typeface="DejaVu Sans"/>
              </a:rPr>
              <a:t>Increased Coherence Between Hip and PFC in a Radial Maze</a:t>
            </a:r>
            <a:endParaRPr b="0" lang="en-US" sz="3600" spc="-1" strike="noStrike">
              <a:solidFill>
                <a:srgbClr val="000000"/>
              </a:solidFill>
              <a:uFill>
                <a:solidFill>
                  <a:srgbClr val="ffffff"/>
                </a:solidFill>
              </a:uFill>
              <a:latin typeface="Arial"/>
            </a:endParaRPr>
          </a:p>
        </p:txBody>
      </p:sp>
      <p:pic>
        <p:nvPicPr>
          <p:cNvPr id="117" name="" descr=""/>
          <p:cNvPicPr/>
          <p:nvPr/>
        </p:nvPicPr>
        <p:blipFill>
          <a:blip r:embed="rId1"/>
          <a:stretch/>
        </p:blipFill>
        <p:spPr>
          <a:xfrm>
            <a:off x="822960" y="2245680"/>
            <a:ext cx="9070920" cy="36972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04000" y="301320"/>
            <a:ext cx="9070920" cy="1261440"/>
          </a:xfrm>
          <a:prstGeom prst="rect">
            <a:avLst/>
          </a:prstGeom>
          <a:noFill/>
          <a:ln>
            <a:noFill/>
          </a:ln>
        </p:spPr>
        <p:style>
          <a:lnRef idx="0"/>
          <a:fillRef idx="0"/>
          <a:effectRef idx="0"/>
          <a:fontRef idx="minor"/>
        </p:style>
      </p:sp>
      <p:sp>
        <p:nvSpPr>
          <p:cNvPr id="75" name="CustomShape 2"/>
          <p:cNvSpPr/>
          <p:nvPr/>
        </p:nvSpPr>
        <p:spPr>
          <a:xfrm>
            <a:off x="457200" y="228600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Spanish Roman orator Marcus Fabius Quintilianus: “… curious fact … that the interval of a single night will greatly increase the strength of the memory … the power of recollection … undergoes a process of ripening and maturing during the time which intervenes” </a:t>
            </a:r>
            <a:endParaRPr b="0" lang="en-US" sz="3200" spc="-1" strike="noStrike">
              <a:solidFill>
                <a:srgbClr val="000000"/>
              </a:solidFill>
              <a:uFill>
                <a:solidFill>
                  <a:srgbClr val="ffffff"/>
                </a:solidFill>
              </a:uFill>
              <a:latin typeface="Arial"/>
            </a:endParaRPr>
          </a:p>
        </p:txBody>
      </p:sp>
      <p:pic>
        <p:nvPicPr>
          <p:cNvPr id="76" name="" descr=""/>
          <p:cNvPicPr/>
          <p:nvPr/>
        </p:nvPicPr>
        <p:blipFill>
          <a:blip r:embed="rId1"/>
          <a:stretch/>
        </p:blipFill>
        <p:spPr>
          <a:xfrm>
            <a:off x="403200" y="142200"/>
            <a:ext cx="1790640" cy="29660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504000" y="164520"/>
            <a:ext cx="9070920" cy="153540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3399ff"/>
                </a:solidFill>
                <a:uFill>
                  <a:solidFill>
                    <a:srgbClr val="ffffff"/>
                  </a:solidFill>
                </a:uFill>
                <a:latin typeface="Arial"/>
                <a:ea typeface="DejaVu Sans"/>
              </a:rPr>
              <a:t>Phase Amplitude Coupling (PAC) of Signals Between Areas of the Brian in Communication</a:t>
            </a:r>
            <a:endParaRPr b="0" lang="en-US" sz="3600" spc="-1" strike="noStrike">
              <a:solidFill>
                <a:srgbClr val="000000"/>
              </a:solidFill>
              <a:uFill>
                <a:solidFill>
                  <a:srgbClr val="ffffff"/>
                </a:solidFill>
              </a:uFill>
              <a:latin typeface="Arial"/>
            </a:endParaRPr>
          </a:p>
        </p:txBody>
      </p:sp>
      <p:sp>
        <p:nvSpPr>
          <p:cNvPr id="119"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What is PAC you say?</a:t>
            </a:r>
            <a:endParaRPr b="0" lang="en-US" sz="3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Well.. </a:t>
            </a:r>
            <a:endParaRPr b="0" lang="en-US" sz="32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0066"/>
                </a:solidFill>
                <a:uFill>
                  <a:solidFill>
                    <a:srgbClr val="ffffff"/>
                  </a:solidFill>
                </a:uFill>
                <a:latin typeface="Arial"/>
                <a:ea typeface="DejaVu Sans"/>
              </a:rPr>
              <a:t>PAC</a:t>
            </a:r>
            <a:endParaRPr b="0" lang="en-US" sz="4400" spc="-1" strike="noStrike">
              <a:solidFill>
                <a:srgbClr val="000000"/>
              </a:solidFill>
              <a:uFill>
                <a:solidFill>
                  <a:srgbClr val="ffffff"/>
                </a:solidFill>
              </a:uFill>
              <a:latin typeface="Arial"/>
            </a:endParaRPr>
          </a:p>
        </p:txBody>
      </p:sp>
      <p:pic>
        <p:nvPicPr>
          <p:cNvPr id="121" name="" descr=""/>
          <p:cNvPicPr/>
          <p:nvPr/>
        </p:nvPicPr>
        <p:blipFill>
          <a:blip r:embed="rId1"/>
          <a:stretch/>
        </p:blipFill>
        <p:spPr>
          <a:xfrm>
            <a:off x="1463040" y="1201320"/>
            <a:ext cx="6723360" cy="6021720"/>
          </a:xfrm>
          <a:prstGeom prst="rect">
            <a:avLst/>
          </a:prstGeom>
          <a:ln>
            <a:noFill/>
          </a:ln>
        </p:spPr>
      </p:pic>
      <p:sp>
        <p:nvSpPr>
          <p:cNvPr id="122" name="CustomShape 2"/>
          <p:cNvSpPr/>
          <p:nvPr/>
        </p:nvSpPr>
        <p:spPr>
          <a:xfrm>
            <a:off x="1828800" y="7132320"/>
            <a:ext cx="3586320" cy="315360"/>
          </a:xfrm>
          <a:prstGeom prst="rect">
            <a:avLst/>
          </a:prstGeom>
          <a:noFill/>
          <a:ln>
            <a:noFill/>
          </a:ln>
        </p:spPr>
        <p:style>
          <a:lnRef idx="0"/>
          <a:fillRef idx="0"/>
          <a:effectRef idx="0"/>
          <a:fontRef idx="minor"/>
        </p:style>
        <p:txBody>
          <a:bodyPr lIns="90000" rIns="90000" tIns="45000" bIns="45000"/>
          <a:p>
            <a:r>
              <a:rPr b="0" lang="en-US" sz="1600" spc="-1" strike="noStrike">
                <a:solidFill>
                  <a:srgbClr val="000000"/>
                </a:solidFill>
                <a:uFill>
                  <a:solidFill>
                    <a:srgbClr val="ffffff"/>
                  </a:solidFill>
                </a:uFill>
                <a:latin typeface="Arial"/>
                <a:ea typeface="DejaVu Sans"/>
              </a:rPr>
              <a:t>Tort, PNAS 2008. and personal comm</a:t>
            </a:r>
            <a:endParaRPr b="0" lang="en-US" sz="16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504000" y="-5040"/>
            <a:ext cx="9070920" cy="18745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33ff99"/>
                </a:solidFill>
                <a:uFill>
                  <a:solidFill>
                    <a:srgbClr val="ffffff"/>
                  </a:solidFill>
                </a:uFill>
                <a:latin typeface="Arial"/>
                <a:ea typeface="DejaVu Sans"/>
              </a:rPr>
              <a:t>Phase Modulation Has Been Proposed to Play a Role in Encoding and Retrieval in Hip.</a:t>
            </a:r>
            <a:endParaRPr b="0" lang="en-US" sz="4400" spc="-1" strike="noStrike">
              <a:solidFill>
                <a:srgbClr val="000000"/>
              </a:solidFill>
              <a:uFill>
                <a:solidFill>
                  <a:srgbClr val="ffffff"/>
                </a:solidFill>
              </a:uFill>
              <a:latin typeface="Arial"/>
            </a:endParaRPr>
          </a:p>
        </p:txBody>
      </p:sp>
      <p:pic>
        <p:nvPicPr>
          <p:cNvPr id="124" name="" descr=""/>
          <p:cNvPicPr/>
          <p:nvPr/>
        </p:nvPicPr>
        <p:blipFill>
          <a:blip r:embed="rId1"/>
          <a:stretch/>
        </p:blipFill>
        <p:spPr>
          <a:xfrm>
            <a:off x="2419560" y="2199240"/>
            <a:ext cx="5077800" cy="438372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66ff"/>
                </a:solidFill>
                <a:uFill>
                  <a:solidFill>
                    <a:srgbClr val="ffffff"/>
                  </a:solidFill>
                </a:uFill>
                <a:latin typeface="Arial"/>
                <a:ea typeface="DejaVu Sans"/>
              </a:rPr>
              <a:t>The Hippocampus</a:t>
            </a:r>
            <a:endParaRPr b="0" lang="en-US" sz="4400" spc="-1" strike="noStrike">
              <a:solidFill>
                <a:srgbClr val="000000"/>
              </a:solidFill>
              <a:uFill>
                <a:solidFill>
                  <a:srgbClr val="ffffff"/>
                </a:solidFill>
              </a:uFill>
              <a:latin typeface="Arial"/>
            </a:endParaRPr>
          </a:p>
        </p:txBody>
      </p:sp>
      <p:pic>
        <p:nvPicPr>
          <p:cNvPr id="126" name="" descr=""/>
          <p:cNvPicPr/>
          <p:nvPr/>
        </p:nvPicPr>
        <p:blipFill>
          <a:blip r:embed="rId1"/>
          <a:stretch/>
        </p:blipFill>
        <p:spPr>
          <a:xfrm>
            <a:off x="2447280" y="1768680"/>
            <a:ext cx="5184000" cy="438372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04000" y="301320"/>
            <a:ext cx="9070920" cy="1261440"/>
          </a:xfrm>
          <a:prstGeom prst="rect">
            <a:avLst/>
          </a:prstGeom>
          <a:noFill/>
          <a:ln>
            <a:noFill/>
          </a:ln>
        </p:spPr>
        <p:style>
          <a:lnRef idx="0"/>
          <a:fillRef idx="0"/>
          <a:effectRef idx="0"/>
          <a:fontRef idx="minor"/>
        </p:style>
      </p:sp>
      <p:pic>
        <p:nvPicPr>
          <p:cNvPr id="128" name="" descr=""/>
          <p:cNvPicPr/>
          <p:nvPr/>
        </p:nvPicPr>
        <p:blipFill>
          <a:blip r:embed="rId1"/>
          <a:stretch/>
        </p:blipFill>
        <p:spPr>
          <a:xfrm>
            <a:off x="1734480" y="1768680"/>
            <a:ext cx="6609600" cy="43837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04000" y="301320"/>
            <a:ext cx="9070920" cy="1261440"/>
          </a:xfrm>
          <a:prstGeom prst="rect">
            <a:avLst/>
          </a:prstGeom>
          <a:noFill/>
          <a:ln>
            <a:noFill/>
          </a:ln>
        </p:spPr>
        <p:style>
          <a:lnRef idx="0"/>
          <a:fillRef idx="0"/>
          <a:effectRef idx="0"/>
          <a:fontRef idx="minor"/>
        </p:style>
      </p:sp>
      <p:pic>
        <p:nvPicPr>
          <p:cNvPr id="130" name="" descr=""/>
          <p:cNvPicPr/>
          <p:nvPr/>
        </p:nvPicPr>
        <p:blipFill>
          <a:blip r:embed="rId1"/>
          <a:stretch/>
        </p:blipFill>
        <p:spPr>
          <a:xfrm>
            <a:off x="583560" y="1563480"/>
            <a:ext cx="8925480" cy="488412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ff66"/>
                </a:solidFill>
                <a:uFill>
                  <a:solidFill>
                    <a:srgbClr val="ffffff"/>
                  </a:solidFill>
                </a:uFill>
                <a:latin typeface="Arial"/>
                <a:ea typeface="DejaVu Sans"/>
              </a:rPr>
              <a:t>Santiago Ramon y Cajal</a:t>
            </a:r>
            <a:endParaRPr b="0" lang="en-US" sz="3600" spc="-1" strike="noStrike">
              <a:solidFill>
                <a:srgbClr val="000000"/>
              </a:solidFill>
              <a:uFill>
                <a:solidFill>
                  <a:srgbClr val="ffffff"/>
                </a:solidFill>
              </a:uFill>
              <a:latin typeface="Arial"/>
            </a:endParaRPr>
          </a:p>
        </p:txBody>
      </p:sp>
      <p:sp>
        <p:nvSpPr>
          <p:cNvPr id="132" name="CustomShape 2"/>
          <p:cNvSpPr/>
          <p:nvPr/>
        </p:nvSpPr>
        <p:spPr>
          <a:xfrm>
            <a:off x="504000" y="1769040"/>
            <a:ext cx="9070920" cy="4383720"/>
          </a:xfrm>
          <a:prstGeom prst="rect">
            <a:avLst/>
          </a:prstGeom>
          <a:noFill/>
          <a:ln>
            <a:noFill/>
          </a:ln>
        </p:spPr>
        <p:style>
          <a:lnRef idx="0"/>
          <a:fillRef idx="0"/>
          <a:effectRef idx="0"/>
          <a:fontRef idx="minor"/>
        </p:style>
      </p:sp>
      <p:pic>
        <p:nvPicPr>
          <p:cNvPr id="133" name="" descr=""/>
          <p:cNvPicPr/>
          <p:nvPr/>
        </p:nvPicPr>
        <p:blipFill>
          <a:blip r:embed="rId1"/>
          <a:stretch/>
        </p:blipFill>
        <p:spPr>
          <a:xfrm>
            <a:off x="564120" y="1769040"/>
            <a:ext cx="5561640" cy="296136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ff3333"/>
                </a:solidFill>
                <a:uFill>
                  <a:solidFill>
                    <a:srgbClr val="ffffff"/>
                  </a:solidFill>
                </a:uFill>
                <a:latin typeface="Arial"/>
                <a:ea typeface="DejaVu Sans"/>
              </a:rPr>
              <a:t>Unstable dendritic synapses to stable memory systems?</a:t>
            </a:r>
            <a:endParaRPr b="0" lang="en-US" sz="3600" spc="-1" strike="noStrike">
              <a:solidFill>
                <a:srgbClr val="000000"/>
              </a:solidFill>
              <a:uFill>
                <a:solidFill>
                  <a:srgbClr val="ffffff"/>
                </a:solidFill>
              </a:uFill>
              <a:latin typeface="Arial"/>
            </a:endParaRPr>
          </a:p>
        </p:txBody>
      </p:sp>
      <p:sp>
        <p:nvSpPr>
          <p:cNvPr id="135"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An enduring focus in the study of the molecular biology of memory storage has been in the search for mechanisms which allow a LTM to persist. Many of the transcriptional events and post-translational modifications of proteins are short-lived (i.e., on the order of a few hours to days). This raises the challenging question: How is a LTM maintained in synaptic connections that are so dynamic  in a manner that allows a memory to persist throughout the life-span of an organism? </a:t>
            </a:r>
            <a:endParaRPr b="0" lang="en-US" sz="26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504000" y="301320"/>
            <a:ext cx="9070920" cy="1261440"/>
          </a:xfrm>
          <a:prstGeom prst="rect">
            <a:avLst/>
          </a:prstGeom>
          <a:noFill/>
          <a:ln>
            <a:noFill/>
          </a:ln>
        </p:spPr>
        <p:style>
          <a:lnRef idx="0"/>
          <a:fillRef idx="0"/>
          <a:effectRef idx="0"/>
          <a:fontRef idx="minor"/>
        </p:style>
      </p:sp>
      <p:pic>
        <p:nvPicPr>
          <p:cNvPr id="137" name="" descr=""/>
          <p:cNvPicPr/>
          <p:nvPr/>
        </p:nvPicPr>
        <p:blipFill>
          <a:blip r:embed="rId1"/>
          <a:stretch/>
        </p:blipFill>
        <p:spPr>
          <a:xfrm>
            <a:off x="1828800" y="487080"/>
            <a:ext cx="5860080" cy="609588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0000"/>
                </a:solidFill>
                <a:uFill>
                  <a:solidFill>
                    <a:srgbClr val="ffffff"/>
                  </a:solidFill>
                </a:uFill>
                <a:latin typeface="Arial"/>
                <a:ea typeface="DejaVu Sans"/>
              </a:rPr>
              <a:t>Electrical Interference with CA1 spindle interferes with consolidation</a:t>
            </a:r>
            <a:endParaRPr b="0" lang="en-US" sz="3600" spc="-1" strike="noStrike">
              <a:solidFill>
                <a:srgbClr val="000000"/>
              </a:solidFill>
              <a:uFill>
                <a:solidFill>
                  <a:srgbClr val="ffffff"/>
                </a:solidFill>
              </a:uFill>
              <a:latin typeface="Arial"/>
            </a:endParaRPr>
          </a:p>
        </p:txBody>
      </p:sp>
      <p:pic>
        <p:nvPicPr>
          <p:cNvPr id="139" name="" descr=""/>
          <p:cNvPicPr/>
          <p:nvPr/>
        </p:nvPicPr>
        <p:blipFill>
          <a:blip r:embed="rId1"/>
          <a:stretch/>
        </p:blipFill>
        <p:spPr>
          <a:xfrm>
            <a:off x="2220840" y="1768680"/>
            <a:ext cx="5636520" cy="438372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504000" y="301320"/>
            <a:ext cx="9070920" cy="1261440"/>
          </a:xfrm>
          <a:prstGeom prst="rect">
            <a:avLst/>
          </a:prstGeom>
          <a:noFill/>
          <a:ln>
            <a:noFill/>
          </a:ln>
        </p:spPr>
        <p:style>
          <a:lnRef idx="0"/>
          <a:fillRef idx="0"/>
          <a:effectRef idx="0"/>
          <a:fontRef idx="minor"/>
        </p:style>
      </p:sp>
      <p:sp>
        <p:nvSpPr>
          <p:cNvPr id="78"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gn="ctr">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The process of memory maturation where time intervenes was named two thousand years later as </a:t>
            </a:r>
            <a:r>
              <a:rPr b="0" i="1" lang="en-US" sz="3200" spc="-1" strike="noStrike">
                <a:solidFill>
                  <a:srgbClr val="000000"/>
                </a:solidFill>
                <a:uFill>
                  <a:solidFill>
                    <a:srgbClr val="ffffff"/>
                  </a:solidFill>
                </a:uFill>
                <a:latin typeface="Arial"/>
                <a:ea typeface="DejaVu Sans"/>
              </a:rPr>
              <a:t>memory consolidation.</a:t>
            </a:r>
            <a:endParaRPr b="0" lang="en-US" sz="32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0000"/>
                </a:solidFill>
                <a:uFill>
                  <a:solidFill>
                    <a:srgbClr val="ffffff"/>
                  </a:solidFill>
                </a:uFill>
                <a:latin typeface="Arial"/>
                <a:ea typeface="DejaVu Sans"/>
              </a:rPr>
              <a:t>Indexing in Memory Circuits</a:t>
            </a:r>
            <a:endParaRPr b="0" lang="en-US" sz="3600" spc="-1" strike="noStrike">
              <a:solidFill>
                <a:srgbClr val="000000"/>
              </a:solidFill>
              <a:uFill>
                <a:solidFill>
                  <a:srgbClr val="ffffff"/>
                </a:solidFill>
              </a:uFill>
              <a:latin typeface="Arial"/>
            </a:endParaRPr>
          </a:p>
        </p:txBody>
      </p:sp>
      <p:pic>
        <p:nvPicPr>
          <p:cNvPr id="141" name="" descr=""/>
          <p:cNvPicPr/>
          <p:nvPr/>
        </p:nvPicPr>
        <p:blipFill>
          <a:blip r:embed="rId1"/>
          <a:stretch/>
        </p:blipFill>
        <p:spPr>
          <a:xfrm>
            <a:off x="3040200" y="1768680"/>
            <a:ext cx="3998160" cy="438372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990099"/>
                </a:solidFill>
                <a:uFill>
                  <a:solidFill>
                    <a:srgbClr val="ffffff"/>
                  </a:solidFill>
                </a:uFill>
                <a:latin typeface="Arial"/>
                <a:ea typeface="DejaVu Sans"/>
              </a:rPr>
              <a:t>Classical Hippocampal Circuit</a:t>
            </a:r>
            <a:endParaRPr b="0" lang="en-US" sz="3600" spc="-1" strike="noStrike">
              <a:solidFill>
                <a:srgbClr val="000000"/>
              </a:solidFill>
              <a:uFill>
                <a:solidFill>
                  <a:srgbClr val="ffffff"/>
                </a:solidFill>
              </a:uFill>
              <a:latin typeface="Arial"/>
            </a:endParaRPr>
          </a:p>
        </p:txBody>
      </p:sp>
      <p:pic>
        <p:nvPicPr>
          <p:cNvPr id="143" name="" descr=""/>
          <p:cNvPicPr/>
          <p:nvPr/>
        </p:nvPicPr>
        <p:blipFill>
          <a:blip r:embed="rId1"/>
          <a:stretch/>
        </p:blipFill>
        <p:spPr>
          <a:xfrm>
            <a:off x="182880" y="1828800"/>
            <a:ext cx="4893840" cy="3382560"/>
          </a:xfrm>
          <a:prstGeom prst="rect">
            <a:avLst/>
          </a:prstGeom>
          <a:ln>
            <a:noFill/>
          </a:ln>
        </p:spPr>
      </p:pic>
      <p:pic>
        <p:nvPicPr>
          <p:cNvPr id="144" name="" descr=""/>
          <p:cNvPicPr/>
          <p:nvPr/>
        </p:nvPicPr>
        <p:blipFill>
          <a:blip r:embed="rId2"/>
          <a:stretch/>
        </p:blipFill>
        <p:spPr>
          <a:xfrm>
            <a:off x="5973840" y="1704960"/>
            <a:ext cx="3352320" cy="542664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990099"/>
                </a:solidFill>
                <a:uFill>
                  <a:solidFill>
                    <a:srgbClr val="ffffff"/>
                  </a:solidFill>
                </a:uFill>
                <a:latin typeface="Arial"/>
                <a:ea typeface="DejaVu Sans"/>
              </a:rPr>
              <a:t>Updated Hippocampal Circuit</a:t>
            </a:r>
            <a:endParaRPr b="0" lang="en-US" sz="3600" spc="-1" strike="noStrike">
              <a:solidFill>
                <a:srgbClr val="000000"/>
              </a:solidFill>
              <a:uFill>
                <a:solidFill>
                  <a:srgbClr val="ffffff"/>
                </a:solidFill>
              </a:uFill>
              <a:latin typeface="Arial"/>
            </a:endParaRPr>
          </a:p>
        </p:txBody>
      </p:sp>
      <p:pic>
        <p:nvPicPr>
          <p:cNvPr id="146" name="" descr=""/>
          <p:cNvPicPr/>
          <p:nvPr/>
        </p:nvPicPr>
        <p:blipFill>
          <a:blip r:embed="rId1"/>
          <a:stretch/>
        </p:blipFill>
        <p:spPr>
          <a:xfrm>
            <a:off x="1947240" y="1768680"/>
            <a:ext cx="6183720" cy="438372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0000"/>
                </a:solidFill>
                <a:uFill>
                  <a:solidFill>
                    <a:srgbClr val="ffffff"/>
                  </a:solidFill>
                </a:uFill>
                <a:latin typeface="Arial"/>
                <a:ea typeface="DejaVu Sans"/>
              </a:rPr>
              <a:t>Discovered the Role of CA2 in Social Memories</a:t>
            </a:r>
            <a:endParaRPr b="0" lang="en-US" sz="3600" spc="-1" strike="noStrike">
              <a:solidFill>
                <a:srgbClr val="000000"/>
              </a:solidFill>
              <a:uFill>
                <a:solidFill>
                  <a:srgbClr val="ffffff"/>
                </a:solidFill>
              </a:uFill>
              <a:latin typeface="Arial"/>
            </a:endParaRPr>
          </a:p>
        </p:txBody>
      </p:sp>
      <p:pic>
        <p:nvPicPr>
          <p:cNvPr id="148" name="" descr=""/>
          <p:cNvPicPr/>
          <p:nvPr/>
        </p:nvPicPr>
        <p:blipFill>
          <a:blip r:embed="rId1"/>
          <a:stretch/>
        </p:blipFill>
        <p:spPr>
          <a:xfrm>
            <a:off x="477000" y="2747880"/>
            <a:ext cx="2539800" cy="2737800"/>
          </a:xfrm>
          <a:prstGeom prst="rect">
            <a:avLst/>
          </a:prstGeom>
          <a:ln>
            <a:noFill/>
          </a:ln>
        </p:spPr>
      </p:pic>
      <p:pic>
        <p:nvPicPr>
          <p:cNvPr id="149" name="" descr=""/>
          <p:cNvPicPr/>
          <p:nvPr/>
        </p:nvPicPr>
        <p:blipFill>
          <a:blip r:embed="rId2"/>
          <a:stretch/>
        </p:blipFill>
        <p:spPr>
          <a:xfrm>
            <a:off x="3474720" y="1684440"/>
            <a:ext cx="6436800" cy="4349880"/>
          </a:xfrm>
          <a:prstGeom prst="rect">
            <a:avLst/>
          </a:prstGeom>
          <a:ln>
            <a:noFill/>
          </a:ln>
        </p:spPr>
      </p:pic>
      <p:sp>
        <p:nvSpPr>
          <p:cNvPr id="150" name="CustomShape 2"/>
          <p:cNvSpPr/>
          <p:nvPr/>
        </p:nvSpPr>
        <p:spPr>
          <a:xfrm>
            <a:off x="182880" y="5688720"/>
            <a:ext cx="3839760" cy="345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Steve Siegelbaum Columbia U.</a:t>
            </a:r>
            <a:endParaRPr b="0" lang="en-US" sz="1800" spc="-1" strike="noStrike">
              <a:solidFill>
                <a:srgbClr val="000000"/>
              </a:solidFill>
              <a:uFill>
                <a:solidFill>
                  <a:srgbClr val="ffffff"/>
                </a:solidFill>
              </a:uFill>
              <a:latin typeface="Arial"/>
            </a:endParaRPr>
          </a:p>
        </p:txBody>
      </p:sp>
      <p:sp>
        <p:nvSpPr>
          <p:cNvPr id="151" name="CustomShape 3"/>
          <p:cNvSpPr/>
          <p:nvPr/>
        </p:nvSpPr>
        <p:spPr>
          <a:xfrm>
            <a:off x="4297680" y="6126480"/>
            <a:ext cx="4114080" cy="60156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PV=Parvalbumin interneuron</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ea typeface="DejaVu Sans"/>
              </a:rPr>
              <a:t>SOM=somatostatin interneuron</a:t>
            </a:r>
            <a:endParaRPr b="0" lang="en-US" sz="1800" spc="-1" strike="noStrike">
              <a:solidFill>
                <a:srgbClr val="000000"/>
              </a:solidFill>
              <a:uFill>
                <a:solidFill>
                  <a:srgbClr val="ffffff"/>
                </a:solidFill>
              </a:uFill>
              <a:latin typeface="Arial"/>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cc00cc"/>
                </a:solidFill>
                <a:uFill>
                  <a:solidFill>
                    <a:srgbClr val="ffffff"/>
                  </a:solidFill>
                </a:uFill>
                <a:latin typeface="Arial"/>
                <a:ea typeface="DejaVu Sans"/>
              </a:rPr>
              <a:t>From Classical Hebbian LTP to New Forms of Synaptic Modulation</a:t>
            </a:r>
            <a:endParaRPr b="0" lang="en-US" sz="3600" spc="-1" strike="noStrike">
              <a:solidFill>
                <a:srgbClr val="000000"/>
              </a:solidFill>
              <a:uFill>
                <a:solidFill>
                  <a:srgbClr val="ffffff"/>
                </a:solidFill>
              </a:uFill>
              <a:latin typeface="Arial"/>
            </a:endParaRPr>
          </a:p>
        </p:txBody>
      </p:sp>
      <p:pic>
        <p:nvPicPr>
          <p:cNvPr id="153" name="" descr=""/>
          <p:cNvPicPr/>
          <p:nvPr/>
        </p:nvPicPr>
        <p:blipFill>
          <a:blip r:embed="rId1"/>
          <a:stretch/>
        </p:blipFill>
        <p:spPr>
          <a:xfrm>
            <a:off x="1828800" y="1563480"/>
            <a:ext cx="6318720" cy="549756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3333ff"/>
                </a:solidFill>
                <a:uFill>
                  <a:solidFill>
                    <a:srgbClr val="ffffff"/>
                  </a:solidFill>
                </a:uFill>
                <a:latin typeface="Arial"/>
              </a:rPr>
              <a:t>Dendritic Integration in CA1 Neurons</a:t>
            </a:r>
            <a:endParaRPr b="0" lang="en-US" sz="3600" spc="-1" strike="noStrike">
              <a:solidFill>
                <a:srgbClr val="000000"/>
              </a:solidFill>
              <a:uFill>
                <a:solidFill>
                  <a:srgbClr val="ffffff"/>
                </a:solidFill>
              </a:uFill>
              <a:latin typeface="Arial"/>
            </a:endParaRPr>
          </a:p>
        </p:txBody>
      </p:sp>
      <p:sp>
        <p:nvSpPr>
          <p:cNvPr id="155" name="CustomShape 2"/>
          <p:cNvSpPr/>
          <p:nvPr/>
        </p:nvSpPr>
        <p:spPr>
          <a:xfrm>
            <a:off x="504000" y="1768680"/>
            <a:ext cx="90716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The process by which synaptic inputs separated in time and space are integrated by the dendritic arbor to produce a sequence of action potentials is among the most fundamental signal transformations that takes place within the central nervous system</a:t>
            </a:r>
            <a:endParaRPr b="0" lang="en-US" sz="2600" spc="-1" strike="noStrike">
              <a:solidFill>
                <a:srgbClr val="000000"/>
              </a:solidFill>
              <a:uFill>
                <a:solidFill>
                  <a:srgbClr val="ffffff"/>
                </a:solidFill>
              </a:uFill>
              <a:latin typeface="Arial"/>
            </a:endParaRPr>
          </a:p>
        </p:txBody>
      </p:sp>
      <p:sp>
        <p:nvSpPr>
          <p:cNvPr id="156" name="CustomShape 3"/>
          <p:cNvSpPr/>
          <p:nvPr/>
        </p:nvSpPr>
        <p:spPr>
          <a:xfrm>
            <a:off x="822960" y="6766560"/>
            <a:ext cx="7314840" cy="345960"/>
          </a:xfrm>
          <a:prstGeom prst="rect">
            <a:avLst/>
          </a:prstGeom>
          <a:noFill/>
          <a:ln>
            <a:noFill/>
          </a:ln>
        </p:spPr>
        <p:style>
          <a:lnRef idx="0"/>
          <a:fillRef idx="0"/>
          <a:effectRef idx="0"/>
          <a:fontRef idx="minor"/>
        </p:style>
      </p:sp>
      <p:sp>
        <p:nvSpPr>
          <p:cNvPr id="157" name="CustomShape 4"/>
          <p:cNvSpPr/>
          <p:nvPr/>
        </p:nvSpPr>
        <p:spPr>
          <a:xfrm>
            <a:off x="914400" y="6492240"/>
            <a:ext cx="7863480" cy="725040"/>
          </a:xfrm>
          <a:prstGeom prst="rect">
            <a:avLst/>
          </a:prstGeom>
          <a:noFill/>
          <a:ln>
            <a:noFill/>
          </a:ln>
        </p:spPr>
        <p:style>
          <a:lnRef idx="0"/>
          <a:fillRef idx="0"/>
          <a:effectRef idx="0"/>
          <a:fontRef idx="minor"/>
        </p:style>
        <p:txBody>
          <a:bodyPr lIns="90000" rIns="90000" tIns="45000" bIns="45000"/>
          <a:p>
            <a:r>
              <a:rPr b="0" lang="en-US" sz="1500" spc="-1" strike="noStrike">
                <a:solidFill>
                  <a:srgbClr val="000000"/>
                </a:solidFill>
                <a:uFill>
                  <a:solidFill>
                    <a:srgbClr val="ffffff"/>
                  </a:solidFill>
                </a:uFill>
                <a:latin typeface="Arial"/>
              </a:rPr>
              <a:t>Srinivas KV, Buss EW, Sun Q, et al. The Dendrites of CA2 and CA1 Pyramidal Neurons Differentially Regulate Information Flow in the Cortico-Hippocampal Circuit. J Neurosci. 2017;37(12):3276-3293. </a:t>
            </a:r>
            <a:endParaRPr b="0" lang="en-US" sz="15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6600cc"/>
                </a:solidFill>
                <a:uFill>
                  <a:solidFill>
                    <a:srgbClr val="ffffff"/>
                  </a:solidFill>
                </a:uFill>
                <a:latin typeface="Arial"/>
              </a:rPr>
              <a:t>Summation in Oblique Dendrites</a:t>
            </a:r>
            <a:endParaRPr b="0" lang="en-US" sz="3600" spc="-1" strike="noStrike">
              <a:solidFill>
                <a:srgbClr val="000000"/>
              </a:solidFill>
              <a:uFill>
                <a:solidFill>
                  <a:srgbClr val="ffffff"/>
                </a:solidFill>
              </a:uFill>
              <a:latin typeface="Arial"/>
            </a:endParaRPr>
          </a:p>
        </p:txBody>
      </p:sp>
      <p:pic>
        <p:nvPicPr>
          <p:cNvPr id="159" name="" descr=""/>
          <p:cNvPicPr/>
          <p:nvPr/>
        </p:nvPicPr>
        <p:blipFill>
          <a:blip r:embed="rId1"/>
          <a:stretch/>
        </p:blipFill>
        <p:spPr>
          <a:xfrm>
            <a:off x="2194560" y="1506600"/>
            <a:ext cx="5606280" cy="59911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00ff"/>
                </a:solidFill>
                <a:uFill>
                  <a:solidFill>
                    <a:srgbClr val="ffffff"/>
                  </a:solidFill>
                </a:uFill>
                <a:latin typeface="Arial"/>
              </a:rPr>
              <a:t>Summation from Basal Dendrites</a:t>
            </a:r>
            <a:endParaRPr b="0" lang="en-US" sz="4400" spc="-1" strike="noStrike">
              <a:solidFill>
                <a:srgbClr val="000000"/>
              </a:solidFill>
              <a:uFill>
                <a:solidFill>
                  <a:srgbClr val="ffffff"/>
                </a:solidFill>
              </a:uFill>
              <a:latin typeface="Arial"/>
            </a:endParaRPr>
          </a:p>
        </p:txBody>
      </p:sp>
      <p:pic>
        <p:nvPicPr>
          <p:cNvPr id="161" name="" descr=""/>
          <p:cNvPicPr/>
          <p:nvPr/>
        </p:nvPicPr>
        <p:blipFill>
          <a:blip r:embed="rId1"/>
          <a:stretch/>
        </p:blipFill>
        <p:spPr>
          <a:xfrm>
            <a:off x="1852560" y="1737360"/>
            <a:ext cx="6010920" cy="536508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ff00ff"/>
                </a:solidFill>
                <a:uFill>
                  <a:solidFill>
                    <a:srgbClr val="ffffff"/>
                  </a:solidFill>
                </a:uFill>
                <a:latin typeface="Arial"/>
              </a:rPr>
              <a:t>Summation in Distal Dendrites</a:t>
            </a:r>
            <a:endParaRPr b="0" lang="en-US" sz="4400" spc="-1" strike="noStrike">
              <a:solidFill>
                <a:srgbClr val="000000"/>
              </a:solidFill>
              <a:uFill>
                <a:solidFill>
                  <a:srgbClr val="ffffff"/>
                </a:solidFill>
              </a:uFill>
              <a:latin typeface="Arial"/>
            </a:endParaRPr>
          </a:p>
        </p:txBody>
      </p:sp>
      <p:pic>
        <p:nvPicPr>
          <p:cNvPr id="163" name="" descr=""/>
          <p:cNvPicPr/>
          <p:nvPr/>
        </p:nvPicPr>
        <p:blipFill>
          <a:blip r:embed="rId1"/>
          <a:stretch/>
        </p:blipFill>
        <p:spPr>
          <a:xfrm>
            <a:off x="1371600" y="1645920"/>
            <a:ext cx="7497720" cy="550620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ff00ff"/>
                </a:solidFill>
                <a:uFill>
                  <a:solidFill>
                    <a:srgbClr val="ffffff"/>
                  </a:solidFill>
                </a:uFill>
                <a:latin typeface="Arial"/>
              </a:rPr>
              <a:t>Summary</a:t>
            </a:r>
            <a:endParaRPr b="0" lang="en-US" sz="3600" spc="-1" strike="noStrike">
              <a:solidFill>
                <a:srgbClr val="000000"/>
              </a:solidFill>
              <a:uFill>
                <a:solidFill>
                  <a:srgbClr val="ffffff"/>
                </a:solidFill>
              </a:uFill>
              <a:latin typeface="Arial"/>
            </a:endParaRPr>
          </a:p>
        </p:txBody>
      </p:sp>
      <p:sp>
        <p:nvSpPr>
          <p:cNvPr id="165" name="CustomShape 2"/>
          <p:cNvSpPr/>
          <p:nvPr/>
        </p:nvSpPr>
        <p:spPr>
          <a:xfrm>
            <a:off x="504000" y="1768680"/>
            <a:ext cx="90716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The process of Systems Consolidation occurs over time scales spanning seconds to decades</a:t>
            </a:r>
            <a:endParaRPr b="0" lang="en-US" sz="2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In Systems Consolidation information is exchanged by several areas of the brain, including the hippocampus and the neocortex</a:t>
            </a:r>
            <a:endParaRPr b="0" lang="en-US" sz="2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Frequency and phase coherence are an important components of the exchange of information</a:t>
            </a:r>
            <a:endParaRPr b="0" lang="en-US" sz="2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The interconnectivity of the hippocampus and broader connection to broader cortical areas are crucial for the exchange of information</a:t>
            </a:r>
            <a:endParaRPr b="0" lang="en-US" sz="2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The biophysical properties of CA neurons are important for memory indexing</a:t>
            </a:r>
            <a:endParaRPr b="0" lang="en-US" sz="2600" spc="-1" strike="noStrike">
              <a:solidFill>
                <a:srgbClr val="000000"/>
              </a:solidFill>
              <a:uFill>
                <a:solidFill>
                  <a:srgbClr val="ffffff"/>
                </a:solidFill>
              </a:uFill>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rPr>
              <a:t>Dendritic integration is an important component of information processing in the hippocampus</a:t>
            </a:r>
            <a:endParaRPr b="0" lang="en-US" sz="2600" spc="-1" strike="noStrike">
              <a:solidFill>
                <a:srgbClr val="000000"/>
              </a:solidFill>
              <a:uFill>
                <a:solidFill>
                  <a:srgbClr val="ffffff"/>
                </a:solidFill>
              </a:uFill>
              <a:latin typeface="Arial"/>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504000" y="301320"/>
            <a:ext cx="9070920" cy="1261440"/>
          </a:xfrm>
          <a:prstGeom prst="rect">
            <a:avLst/>
          </a:prstGeom>
          <a:noFill/>
          <a:ln>
            <a:noFill/>
          </a:ln>
        </p:spPr>
        <p:style>
          <a:lnRef idx="0"/>
          <a:fillRef idx="0"/>
          <a:effectRef idx="0"/>
          <a:fontRef idx="minor"/>
        </p:style>
      </p:sp>
      <p:sp>
        <p:nvSpPr>
          <p:cNvPr id="80"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000000"/>
                </a:solidFill>
                <a:uFill>
                  <a:solidFill>
                    <a:srgbClr val="ffffff"/>
                  </a:solidFill>
                </a:uFill>
                <a:latin typeface="Arial"/>
                <a:ea typeface="DejaVu Sans"/>
              </a:rPr>
              <a:t>Vivir es desatinar,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To live is to wander</a:t>
            </a:r>
            <a:endParaRPr b="0" lang="en-US" sz="2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000000"/>
                </a:solidFill>
                <a:uFill>
                  <a:solidFill>
                    <a:srgbClr val="ffffff"/>
                  </a:solidFill>
                </a:uFill>
                <a:latin typeface="Arial"/>
                <a:ea typeface="DejaVu Sans"/>
              </a:rPr>
              <a:t>tener para destejer,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unravel the woven</a:t>
            </a:r>
            <a:endParaRPr b="0" lang="en-US" sz="2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000000"/>
                </a:solidFill>
                <a:uFill>
                  <a:solidFill>
                    <a:srgbClr val="ffffff"/>
                  </a:solidFill>
                </a:uFill>
                <a:latin typeface="Arial"/>
                <a:ea typeface="DejaVu Sans"/>
              </a:rPr>
              <a:t>aprender para olvidar,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forget the learned</a:t>
            </a:r>
            <a:endParaRPr b="0" lang="en-US" sz="2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200" spc="-1" strike="noStrike">
                <a:solidFill>
                  <a:srgbClr val="000000"/>
                </a:solidFill>
                <a:uFill>
                  <a:solidFill>
                    <a:srgbClr val="ffffff"/>
                  </a:solidFill>
                </a:uFill>
                <a:latin typeface="Arial"/>
                <a:ea typeface="DejaVu Sans"/>
              </a:rPr>
              <a:t>amar para recordar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	</a:t>
            </a:r>
            <a:r>
              <a:rPr b="0" lang="en-US" sz="2200" spc="-1" strike="noStrike">
                <a:solidFill>
                  <a:srgbClr val="000000"/>
                </a:solidFill>
                <a:uFill>
                  <a:solidFill>
                    <a:srgbClr val="ffffff"/>
                  </a:solidFill>
                </a:uFill>
                <a:latin typeface="Arial"/>
                <a:ea typeface="DejaVu Sans"/>
              </a:rPr>
              <a:t>and love so we remember </a:t>
            </a:r>
            <a:endParaRPr b="0" lang="en-US" sz="2200" spc="-1" strike="noStrike">
              <a:solidFill>
                <a:srgbClr val="000000"/>
              </a:solidFill>
              <a:uFill>
                <a:solidFill>
                  <a:srgbClr val="ffffff"/>
                </a:solidFill>
              </a:uFill>
              <a:latin typeface="Arial"/>
            </a:endParaRPr>
          </a:p>
          <a:p>
            <a:pPr>
              <a:lnSpc>
                <a:spcPct val="100000"/>
              </a:lnSpc>
              <a:spcBef>
                <a:spcPts val="1417"/>
              </a:spcBef>
            </a:pPr>
            <a:endParaRPr b="0" lang="en-US" sz="2200" spc="-1" strike="noStrike">
              <a:solidFill>
                <a:srgbClr val="000000"/>
              </a:solidFill>
              <a:uFill>
                <a:solidFill>
                  <a:srgbClr val="ffffff"/>
                </a:solidFill>
              </a:uFill>
              <a:latin typeface="Arial"/>
            </a:endParaRPr>
          </a:p>
        </p:txBody>
      </p:sp>
      <p:pic>
        <p:nvPicPr>
          <p:cNvPr id="81" name="" descr=""/>
          <p:cNvPicPr/>
          <p:nvPr/>
        </p:nvPicPr>
        <p:blipFill>
          <a:blip r:embed="rId1"/>
          <a:stretch/>
        </p:blipFill>
        <p:spPr>
          <a:xfrm>
            <a:off x="3108960" y="4663440"/>
            <a:ext cx="2878920" cy="26373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000000"/>
                </a:solidFill>
                <a:uFill>
                  <a:solidFill>
                    <a:srgbClr val="ffffff"/>
                  </a:solidFill>
                </a:uFill>
                <a:latin typeface="Arial"/>
                <a:ea typeface="DejaVu Sans"/>
              </a:rPr>
              <a:t>The Problem</a:t>
            </a:r>
            <a:endParaRPr b="0" lang="en-US" sz="3600" spc="-1" strike="noStrike">
              <a:solidFill>
                <a:srgbClr val="000000"/>
              </a:solidFill>
              <a:uFill>
                <a:solidFill>
                  <a:srgbClr val="ffffff"/>
                </a:solidFill>
              </a:uFill>
              <a:latin typeface="Arial"/>
            </a:endParaRPr>
          </a:p>
        </p:txBody>
      </p:sp>
      <p:sp>
        <p:nvSpPr>
          <p:cNvPr id="83"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gn="ctr">
              <a:lnSpc>
                <a:spcPct val="100000"/>
              </a:lnSpc>
            </a:pPr>
            <a:r>
              <a:rPr b="0" lang="en-US" sz="2000" spc="-1" strike="noStrike">
                <a:solidFill>
                  <a:srgbClr val="000000"/>
                </a:solidFill>
                <a:uFill>
                  <a:solidFill>
                    <a:srgbClr val="ffffff"/>
                  </a:solidFill>
                </a:uFill>
                <a:latin typeface="Arial"/>
                <a:ea typeface="DejaVu Sans"/>
              </a:rPr>
              <a:t>A fundamental objective of neuroscience is to understand how brains produce the learned or adaptive behaviors that allow animals to thrive in complex environments. </a:t>
            </a:r>
            <a:endParaRPr b="0" lang="en-US" sz="2000" spc="-1" strike="noStrike">
              <a:solidFill>
                <a:srgbClr val="000000"/>
              </a:solidFill>
              <a:uFill>
                <a:solidFill>
                  <a:srgbClr val="ffffff"/>
                </a:solidFill>
              </a:uFill>
              <a:latin typeface="Arial"/>
            </a:endParaRPr>
          </a:p>
          <a:p>
            <a:pPr algn="ctr">
              <a:lnSpc>
                <a:spcPct val="100000"/>
              </a:lnSpc>
            </a:pPr>
            <a:endParaRPr b="0" lang="en-US" sz="2000" spc="-1" strike="noStrike">
              <a:solidFill>
                <a:srgbClr val="000000"/>
              </a:solidFill>
              <a:uFill>
                <a:solidFill>
                  <a:srgbClr val="ffffff"/>
                </a:solidFill>
              </a:uFill>
              <a:latin typeface="Arial"/>
            </a:endParaRPr>
          </a:p>
          <a:p>
            <a:pPr algn="ctr">
              <a:lnSpc>
                <a:spcPct val="100000"/>
              </a:lnSpc>
            </a:pPr>
            <a:r>
              <a:rPr b="0" lang="en-US" sz="2000" spc="-1" strike="noStrike">
                <a:solidFill>
                  <a:srgbClr val="000000"/>
                </a:solidFill>
                <a:uFill>
                  <a:solidFill>
                    <a:srgbClr val="ffffff"/>
                  </a:solidFill>
                </a:uFill>
                <a:latin typeface="Arial"/>
                <a:ea typeface="DejaVu Sans"/>
              </a:rPr>
              <a:t>The main  idea is that learning is associated with permanent experience-driven changes to animals’ brains that later aid them in the  performance of important tasks such as the acquisition of  food and shelter while avoiding  injury or predation.</a:t>
            </a:r>
            <a:endParaRPr b="0" lang="en-US" sz="2000" spc="-1" strike="noStrike">
              <a:solidFill>
                <a:srgbClr val="000000"/>
              </a:solidFill>
              <a:uFill>
                <a:solidFill>
                  <a:srgbClr val="ffffff"/>
                </a:solidFill>
              </a:uFill>
              <a:latin typeface="Arial"/>
            </a:endParaRPr>
          </a:p>
        </p:txBody>
      </p:sp>
      <p:sp>
        <p:nvSpPr>
          <p:cNvPr id="84" name="CustomShape 3"/>
          <p:cNvSpPr/>
          <p:nvPr/>
        </p:nvSpPr>
        <p:spPr>
          <a:xfrm>
            <a:off x="1312920" y="6858000"/>
            <a:ext cx="6458760" cy="373320"/>
          </a:xfrm>
          <a:prstGeom prst="rect">
            <a:avLst/>
          </a:prstGeom>
          <a:noFill/>
          <a:ln>
            <a:noFill/>
          </a:ln>
        </p:spPr>
        <p:style>
          <a:lnRef idx="0"/>
          <a:fillRef idx="0"/>
          <a:effectRef idx="0"/>
          <a:fontRef idx="minor"/>
        </p:style>
        <p:txBody>
          <a:bodyPr lIns="90000" rIns="90000" tIns="45000" bIns="45000"/>
          <a:p>
            <a:r>
              <a:rPr b="0" lang="en-US" sz="1000" spc="-1" strike="noStrike">
                <a:solidFill>
                  <a:srgbClr val="000000"/>
                </a:solidFill>
                <a:uFill>
                  <a:solidFill>
                    <a:srgbClr val="ffffff"/>
                  </a:solidFill>
                </a:uFill>
                <a:latin typeface="Arial"/>
                <a:ea typeface="DejaVu Sans"/>
              </a:rPr>
              <a:t>From NeuronPerspectiveThe Consolidation and Transformation of MemoryYadin Dudai, Avi Karni, and Jan Born. See accompanying references.</a:t>
            </a:r>
            <a:endParaRPr b="0" lang="en-US" sz="10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marL="216000" indent="-215280" algn="ctr">
              <a:lnSpc>
                <a:spcPct val="100000"/>
              </a:lnSpc>
              <a:buClr>
                <a:srgbClr val="000000"/>
              </a:buClr>
              <a:buSzPct val="45000"/>
              <a:buFont typeface="Wingdings" charset="2"/>
              <a:buChar char=""/>
            </a:pPr>
            <a:r>
              <a:rPr b="0" lang="en-US" sz="3600" spc="-1" strike="noStrike">
                <a:solidFill>
                  <a:srgbClr val="ff3333"/>
                </a:solidFill>
                <a:uFill>
                  <a:solidFill>
                    <a:srgbClr val="ffffff"/>
                  </a:solidFill>
                </a:uFill>
                <a:latin typeface="Arial"/>
                <a:ea typeface="DejaVu Sans"/>
              </a:rPr>
              <a:t>The First Seconds of Systems Consolidation</a:t>
            </a:r>
            <a:endParaRPr b="0" lang="en-US" sz="3600" spc="-1" strike="noStrike">
              <a:solidFill>
                <a:srgbClr val="000000"/>
              </a:solidFill>
              <a:uFill>
                <a:solidFill>
                  <a:srgbClr val="ffffff"/>
                </a:solidFill>
              </a:uFill>
              <a:latin typeface="Arial"/>
            </a:endParaRPr>
          </a:p>
        </p:txBody>
      </p:sp>
      <p:sp>
        <p:nvSpPr>
          <p:cNvPr id="86"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a:lnSpc>
                <a:spcPct val="100000"/>
              </a:lnSpc>
              <a:spcBef>
                <a:spcPts val="1417"/>
              </a:spcBef>
            </a:pPr>
            <a:endParaRPr b="0" lang="en-US" sz="1800" spc="-1" strike="noStrike">
              <a:solidFill>
                <a:srgbClr val="000000"/>
              </a:solidFill>
              <a:uFill>
                <a:solidFill>
                  <a:srgbClr val="ffffff"/>
                </a:solidFill>
              </a:uFill>
              <a:latin typeface="Arial"/>
            </a:endParaRPr>
          </a:p>
          <a:p>
            <a:pPr marL="432000" indent="-323280" algn="ctr">
              <a:lnSpc>
                <a:spcPct val="100000"/>
              </a:lnSpc>
              <a:spcBef>
                <a:spcPts val="1417"/>
              </a:spcBef>
              <a:buClr>
                <a:srgbClr val="000000"/>
              </a:buClr>
              <a:buSzPct val="45000"/>
              <a:buFont typeface="Wingdings" charset="2"/>
              <a:buChar char=""/>
            </a:pPr>
            <a:r>
              <a:rPr b="0" lang="en-US" sz="2800" spc="-1" strike="noStrike">
                <a:solidFill>
                  <a:srgbClr val="000000"/>
                </a:solidFill>
                <a:uFill>
                  <a:solidFill>
                    <a:srgbClr val="ffffff"/>
                  </a:solidFill>
                </a:uFill>
                <a:latin typeface="Arial"/>
                <a:ea typeface="DejaVu Sans"/>
              </a:rPr>
              <a:t>How does consolidation start? Quite a lot is known on the processes that trigger synaptic consolidation and involve stimulus-induced modulation of gene expression (Kandel et al., 2014).</a:t>
            </a:r>
            <a:endParaRPr b="0" lang="en-US" sz="2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600" spc="-1" strike="noStrike">
                <a:solidFill>
                  <a:srgbClr val="66ff66"/>
                </a:solidFill>
                <a:uFill>
                  <a:solidFill>
                    <a:srgbClr val="ffffff"/>
                  </a:solidFill>
                </a:uFill>
                <a:latin typeface="Arial"/>
                <a:ea typeface="DejaVu Sans"/>
              </a:rPr>
              <a:t>Properties of Consolidation</a:t>
            </a:r>
            <a:endParaRPr b="0" lang="en-US" sz="3600" spc="-1" strike="noStrike">
              <a:solidFill>
                <a:srgbClr val="000000"/>
              </a:solidFill>
              <a:uFill>
                <a:solidFill>
                  <a:srgbClr val="ffffff"/>
                </a:solidFill>
              </a:uFill>
              <a:latin typeface="Arial"/>
            </a:endParaRPr>
          </a:p>
        </p:txBody>
      </p:sp>
      <p:sp>
        <p:nvSpPr>
          <p:cNvPr id="88"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Binding separate episodic events in cohesive units.</a:t>
            </a:r>
            <a:endParaRPr b="0" lang="en-US" sz="32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ea typeface="DejaVu Sans"/>
              </a:rPr>
              <a:t>Modifying existing memories without erasing or overwhelming the brain with useless information.</a:t>
            </a:r>
            <a:endParaRPr b="0" lang="en-US" sz="3200" spc="-1" strike="noStrike">
              <a:solidFill>
                <a:srgbClr val="000000"/>
              </a:solidFill>
              <a:uFill>
                <a:solidFill>
                  <a:srgbClr val="ffffff"/>
                </a:solidFill>
              </a:uFill>
              <a:latin typeface="Arial"/>
            </a:endParaRPr>
          </a:p>
          <a:p>
            <a:pPr>
              <a:lnSpc>
                <a:spcPct val="100000"/>
              </a:lnSpc>
              <a:spcBef>
                <a:spcPts val="1417"/>
              </a:spcBef>
            </a:pPr>
            <a:endParaRPr b="0" lang="en-US" sz="32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3399ff"/>
                </a:solidFill>
                <a:uFill>
                  <a:solidFill>
                    <a:srgbClr val="ffffff"/>
                  </a:solidFill>
                </a:uFill>
                <a:latin typeface="Arial"/>
                <a:ea typeface="DejaVu Sans"/>
              </a:rPr>
              <a:t>The status of the field</a:t>
            </a:r>
            <a:endParaRPr b="0" lang="en-US" sz="4400" spc="-1" strike="noStrike">
              <a:solidFill>
                <a:srgbClr val="000000"/>
              </a:solidFill>
              <a:uFill>
                <a:solidFill>
                  <a:srgbClr val="ffffff"/>
                </a:solidFill>
              </a:uFill>
              <a:latin typeface="Arial"/>
            </a:endParaRPr>
          </a:p>
        </p:txBody>
      </p:sp>
      <p:sp>
        <p:nvSpPr>
          <p:cNvPr id="90" name="CustomShape 2"/>
          <p:cNvSpPr/>
          <p:nvPr/>
        </p:nvSpPr>
        <p:spPr>
          <a:xfrm>
            <a:off x="731520" y="2011680"/>
            <a:ext cx="8503200" cy="392904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ea typeface="DejaVu Sans"/>
              </a:rPr>
              <a:t>Memory consolidation is a hypothesis about a group of processes that occur when the animal is awake and asleep, at several levels of complexity from the bottom, as in LTP or LTD and encompassing a range of time scales from milliseconds to years. The fast molecular events are functions of a larger program usualy referred to as </a:t>
            </a:r>
            <a:r>
              <a:rPr b="0" i="1" lang="en-US" sz="1800" spc="-1" strike="noStrike">
                <a:solidFill>
                  <a:srgbClr val="000000"/>
                </a:solidFill>
                <a:uFill>
                  <a:solidFill>
                    <a:srgbClr val="ffffff"/>
                  </a:solidFill>
                </a:uFill>
                <a:latin typeface="Arial"/>
                <a:ea typeface="DejaVu Sans"/>
              </a:rPr>
              <a:t>SYSTEMS CONSOLIDATION</a:t>
            </a:r>
            <a:r>
              <a:rPr b="0" lang="en-US" sz="1800" spc="-1" strike="noStrike">
                <a:solidFill>
                  <a:srgbClr val="000000"/>
                </a:solidFill>
                <a:uFill>
                  <a:solidFill>
                    <a:srgbClr val="ffffff"/>
                  </a:solidFill>
                </a:uFill>
                <a:latin typeface="Arial"/>
                <a:ea typeface="DejaVu Sans"/>
              </a:rPr>
              <a: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i="1" lang="en-US" sz="1800" spc="-1" strike="noStrike">
                <a:solidFill>
                  <a:srgbClr val="000000"/>
                </a:solidFill>
                <a:uFill>
                  <a:solidFill>
                    <a:srgbClr val="ffffff"/>
                  </a:solidFill>
                </a:uFill>
                <a:latin typeface="Arial"/>
                <a:ea typeface="DejaVu Sans"/>
              </a:rPr>
              <a:t>Systems consolidation</a:t>
            </a:r>
            <a:r>
              <a:rPr b="0" lang="en-US" sz="1800" spc="-1" strike="noStrike">
                <a:solidFill>
                  <a:srgbClr val="000000"/>
                </a:solidFill>
                <a:uFill>
                  <a:solidFill>
                    <a:srgbClr val="ffffff"/>
                  </a:solidFill>
                </a:uFill>
                <a:latin typeface="Arial"/>
                <a:ea typeface="DejaVu Sans"/>
              </a:rPr>
              <a:t> is a dynamic transformation that balances the need to remember some elements and forget others.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ea typeface="DejaVu Sans"/>
              </a:rPr>
              <a:t>The kinetics of consolidation is dependent of the dissonance of new information and the stored information.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66ff"/>
                </a:solidFill>
                <a:uFill>
                  <a:solidFill>
                    <a:srgbClr val="ffffff"/>
                  </a:solidFill>
                </a:uFill>
                <a:latin typeface="Arial"/>
                <a:ea typeface="DejaVu Sans"/>
              </a:rPr>
              <a:t>Reconsolidation</a:t>
            </a:r>
            <a:endParaRPr b="0" lang="en-US" sz="4400" spc="-1" strike="noStrike">
              <a:solidFill>
                <a:srgbClr val="000000"/>
              </a:solidFill>
              <a:uFill>
                <a:solidFill>
                  <a:srgbClr val="ffffff"/>
                </a:solidFill>
              </a:uFill>
              <a:latin typeface="Arial"/>
            </a:endParaRPr>
          </a:p>
        </p:txBody>
      </p:sp>
      <p:sp>
        <p:nvSpPr>
          <p:cNvPr id="92" name="CustomShape 2"/>
          <p:cNvSpPr/>
          <p:nvPr/>
        </p:nvSpPr>
        <p:spPr>
          <a:xfrm>
            <a:off x="504000" y="1769040"/>
            <a:ext cx="9070920" cy="4383720"/>
          </a:xfrm>
          <a:prstGeom prst="rect">
            <a:avLst/>
          </a:prstGeom>
          <a:noFill/>
          <a:ln>
            <a:noFill/>
          </a:ln>
        </p:spPr>
        <p:style>
          <a:lnRef idx="0"/>
          <a:fillRef idx="0"/>
          <a:effectRef idx="0"/>
          <a:fontRef idx="minor"/>
        </p:style>
        <p:txBody>
          <a:bodyPr lIns="0" rIns="0" tIns="0" bIns="0">
            <a:normAutofit/>
          </a:bodyPr>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There also appears to be processes of reconsolidation during which the memory is liable.</a:t>
            </a:r>
            <a:endParaRPr b="0" lang="en-US" sz="2600" spc="-1" strike="noStrike">
              <a:solidFill>
                <a:srgbClr val="000000"/>
              </a:solidFill>
              <a:uFill>
                <a:solidFill>
                  <a:srgbClr val="ffffff"/>
                </a:solidFill>
              </a:uFill>
              <a:latin typeface="Arial"/>
            </a:endParaRPr>
          </a:p>
          <a:p>
            <a:pPr>
              <a:lnSpc>
                <a:spcPct val="100000"/>
              </a:lnSpc>
              <a:spcBef>
                <a:spcPts val="1417"/>
              </a:spcBef>
            </a:pPr>
            <a:endParaRPr b="0" lang="en-US" sz="2600" spc="-1" strike="noStrike">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b="0" lang="en-US" sz="2600" spc="-1" strike="noStrike">
                <a:solidFill>
                  <a:srgbClr val="000000"/>
                </a:solidFill>
                <a:uFill>
                  <a:solidFill>
                    <a:srgbClr val="ffffff"/>
                  </a:solidFill>
                </a:uFill>
                <a:latin typeface="Arial"/>
                <a:ea typeface="DejaVu Sans"/>
              </a:rPr>
              <a:t>This may be a way to treat PTSD.</a:t>
            </a:r>
            <a:endParaRPr b="0" lang="en-US" sz="26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814</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2020-07-11T18:28:07Z</dcterms:created>
  <dc:creator/>
  <dc:description/>
  <dc:language>en-US</dc:language>
  <cp:lastModifiedBy/>
  <dcterms:modified xsi:type="dcterms:W3CDTF">2020-07-16T14:42:30Z</dcterms:modified>
  <cp:revision>13</cp:revision>
  <dc:subject/>
  <dc:title/>
</cp:coreProperties>
</file>